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8288000" cy="10287000"/>
  <p:notesSz cx="6858000" cy="9144000"/>
  <p:embeddedFontLs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Lato Bold" panose="020B0604020202020204" charset="0"/>
      <p:regular r:id="rId9"/>
    </p:embeddedFont>
    <p:embeddedFont>
      <p:font typeface="Playfair Display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8DEAA-AC95-4183-9A98-6B443E7CDB7B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CBFAD-5FF1-4DD3-AD86-9D886DEA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BFAD-5FF1-4DD3-AD86-9D886DEA62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7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hyperlink" Target="schmidtfellows.utoronto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mailto:schmidtfutures@utoronto.ca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53563" y="8701832"/>
            <a:ext cx="4503686" cy="1801474"/>
          </a:xfrm>
          <a:custGeom>
            <a:avLst/>
            <a:gdLst/>
            <a:ahLst/>
            <a:cxnLst/>
            <a:rect l="l" t="t" r="r" b="b"/>
            <a:pathLst>
              <a:path w="4503686" h="1801474">
                <a:moveTo>
                  <a:pt x="0" y="0"/>
                </a:moveTo>
                <a:lnTo>
                  <a:pt x="4503686" y="0"/>
                </a:lnTo>
                <a:lnTo>
                  <a:pt x="4503686" y="1801475"/>
                </a:lnTo>
                <a:lnTo>
                  <a:pt x="0" y="1801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46982" y="9046784"/>
            <a:ext cx="3305818" cy="1202116"/>
          </a:xfrm>
          <a:custGeom>
            <a:avLst/>
            <a:gdLst/>
            <a:ahLst/>
            <a:cxnLst/>
            <a:rect l="l" t="t" r="r" b="b"/>
            <a:pathLst>
              <a:path w="3305818" h="1202116">
                <a:moveTo>
                  <a:pt x="0" y="0"/>
                </a:moveTo>
                <a:lnTo>
                  <a:pt x="3305818" y="0"/>
                </a:lnTo>
                <a:lnTo>
                  <a:pt x="3305818" y="1202116"/>
                </a:lnTo>
                <a:lnTo>
                  <a:pt x="0" y="1202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-837" y="0"/>
            <a:ext cx="18288000" cy="8963411"/>
          </a:xfrm>
          <a:custGeom>
            <a:avLst/>
            <a:gdLst/>
            <a:ahLst/>
            <a:cxnLst/>
            <a:rect l="l" t="t" r="r" b="b"/>
            <a:pathLst>
              <a:path w="18288000" h="8963411">
                <a:moveTo>
                  <a:pt x="0" y="0"/>
                </a:moveTo>
                <a:lnTo>
                  <a:pt x="18288000" y="0"/>
                </a:lnTo>
                <a:lnTo>
                  <a:pt x="18288000" y="8963411"/>
                </a:lnTo>
                <a:lnTo>
                  <a:pt x="0" y="89634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518" r="-2351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3667271" y="3621563"/>
            <a:ext cx="3617845" cy="3617845"/>
          </a:xfrm>
          <a:custGeom>
            <a:avLst/>
            <a:gdLst/>
            <a:ahLst/>
            <a:cxnLst/>
            <a:rect l="l" t="t" r="r" b="b"/>
            <a:pathLst>
              <a:path w="3617845" h="3617845">
                <a:moveTo>
                  <a:pt x="0" y="0"/>
                </a:moveTo>
                <a:lnTo>
                  <a:pt x="3617845" y="0"/>
                </a:lnTo>
                <a:lnTo>
                  <a:pt x="3617845" y="3617845"/>
                </a:lnTo>
                <a:lnTo>
                  <a:pt x="0" y="36178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136" r="-25136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0" y="3621563"/>
            <a:ext cx="3621796" cy="3621796"/>
          </a:xfrm>
          <a:custGeom>
            <a:avLst/>
            <a:gdLst/>
            <a:ahLst/>
            <a:cxnLst/>
            <a:rect l="l" t="t" r="r" b="b"/>
            <a:pathLst>
              <a:path w="3621796" h="3621796">
                <a:moveTo>
                  <a:pt x="0" y="0"/>
                </a:moveTo>
                <a:lnTo>
                  <a:pt x="3621796" y="0"/>
                </a:lnTo>
                <a:lnTo>
                  <a:pt x="3621796" y="3621796"/>
                </a:lnTo>
                <a:lnTo>
                  <a:pt x="0" y="3621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136" r="-25136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332265" y="3629466"/>
            <a:ext cx="3621796" cy="3621796"/>
          </a:xfrm>
          <a:custGeom>
            <a:avLst/>
            <a:gdLst/>
            <a:ahLst/>
            <a:cxnLst/>
            <a:rect l="l" t="t" r="r" b="b"/>
            <a:pathLst>
              <a:path w="3621796" h="3621796">
                <a:moveTo>
                  <a:pt x="0" y="0"/>
                </a:moveTo>
                <a:lnTo>
                  <a:pt x="3621796" y="0"/>
                </a:lnTo>
                <a:lnTo>
                  <a:pt x="3621796" y="3621796"/>
                </a:lnTo>
                <a:lnTo>
                  <a:pt x="0" y="36217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4895" r="-34895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4666204" y="3633418"/>
            <a:ext cx="3621796" cy="3621796"/>
          </a:xfrm>
          <a:custGeom>
            <a:avLst/>
            <a:gdLst/>
            <a:ahLst/>
            <a:cxnLst/>
            <a:rect l="l" t="t" r="r" b="b"/>
            <a:pathLst>
              <a:path w="3621796" h="3621796">
                <a:moveTo>
                  <a:pt x="0" y="0"/>
                </a:moveTo>
                <a:lnTo>
                  <a:pt x="3621796" y="0"/>
                </a:lnTo>
                <a:lnTo>
                  <a:pt x="3621796" y="3621796"/>
                </a:lnTo>
                <a:lnTo>
                  <a:pt x="0" y="36217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2499" b="-1250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1001686" y="3627490"/>
            <a:ext cx="3621796" cy="3621796"/>
          </a:xfrm>
          <a:custGeom>
            <a:avLst/>
            <a:gdLst/>
            <a:ahLst/>
            <a:cxnLst/>
            <a:rect l="l" t="t" r="r" b="b"/>
            <a:pathLst>
              <a:path w="3621796" h="3621796">
                <a:moveTo>
                  <a:pt x="0" y="0"/>
                </a:moveTo>
                <a:lnTo>
                  <a:pt x="3621796" y="0"/>
                </a:lnTo>
                <a:lnTo>
                  <a:pt x="3621796" y="3621797"/>
                </a:lnTo>
                <a:lnTo>
                  <a:pt x="0" y="3621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0" y="231934"/>
            <a:ext cx="18288000" cy="305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5663" b="1" spc="-56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The Eric and Wendy</a:t>
            </a:r>
          </a:p>
          <a:p>
            <a:pPr algn="ctr">
              <a:lnSpc>
                <a:spcPts val="11419"/>
              </a:lnSpc>
            </a:pPr>
            <a:r>
              <a:rPr lang="en-US" sz="10380" b="1" spc="-103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SCHMDT AI IN SCIENCE </a:t>
            </a:r>
          </a:p>
          <a:p>
            <a:pPr marL="0" lvl="0" indent="0" algn="ctr">
              <a:lnSpc>
                <a:spcPts val="6228"/>
              </a:lnSpc>
            </a:pPr>
            <a:r>
              <a:rPr lang="en-US" sz="5662" b="1" spc="-56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Postdoctoral Fellowship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7429500"/>
            <a:ext cx="18288000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  <a:spcBef>
                <a:spcPct val="0"/>
              </a:spcBef>
            </a:pPr>
            <a:r>
              <a:rPr lang="en-US" sz="3200" b="1" spc="-32" dirty="0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Solving Hard Problems with AI.  The next generation of AI experts are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F9073D-D432-638E-17AF-2C75535695D8}"/>
              </a:ext>
            </a:extLst>
          </p:cNvPr>
          <p:cNvSpPr txBox="1"/>
          <p:nvPr/>
        </p:nvSpPr>
        <p:spPr>
          <a:xfrm>
            <a:off x="4267913" y="8216783"/>
            <a:ext cx="9750499" cy="1193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2800" b="1" spc="-49" dirty="0">
                <a:solidFill>
                  <a:schemeClr val="bg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Apply by: October 8, 2025</a:t>
            </a:r>
          </a:p>
          <a:p>
            <a:pPr algn="ctr">
              <a:lnSpc>
                <a:spcPts val="3520"/>
              </a:lnSpc>
              <a:spcBef>
                <a:spcPct val="0"/>
              </a:spcBef>
            </a:pPr>
            <a:r>
              <a:rPr lang="en-US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Questions: </a:t>
            </a:r>
            <a:r>
              <a:rPr lang="en-US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1"/>
              </a:rPr>
              <a:t>schmidtfutures@utoronto.ca</a:t>
            </a:r>
            <a:r>
              <a:rPr lang="en-US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|  Guidelines: </a:t>
            </a:r>
            <a:r>
              <a:rPr lang="en-US" spc="-32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2" action="ppaction://hlinkfile"/>
              </a:rPr>
              <a:t>schmidtfellows.utoronto.ca</a:t>
            </a:r>
            <a:endParaRPr lang="en-US" spc="-32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8cecea-95c9-4e6b-8faa-875900c071fc">
      <Terms xmlns="http://schemas.microsoft.com/office/infopath/2007/PartnerControls"/>
    </lcf76f155ced4ddcb4097134ff3c332f>
    <TaxCatchAll xmlns="ffd0d520-7f99-4e2d-b0a8-cc110fd465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E715C9D08EB04FA3060101693D5A87" ma:contentTypeVersion="15" ma:contentTypeDescription="Create a new document." ma:contentTypeScope="" ma:versionID="5c4f322f79e5c94c4573fd0b72406b51">
  <xsd:schema xmlns:xsd="http://www.w3.org/2001/XMLSchema" xmlns:xs="http://www.w3.org/2001/XMLSchema" xmlns:p="http://schemas.microsoft.com/office/2006/metadata/properties" xmlns:ns2="548cecea-95c9-4e6b-8faa-875900c071fc" xmlns:ns3="ffd0d520-7f99-4e2d-b0a8-cc110fd465d7" targetNamespace="http://schemas.microsoft.com/office/2006/metadata/properties" ma:root="true" ma:fieldsID="e34e0fd601722080cbd5579b8d255273" ns2:_="" ns3:_="">
    <xsd:import namespace="548cecea-95c9-4e6b-8faa-875900c071fc"/>
    <xsd:import namespace="ffd0d520-7f99-4e2d-b0a8-cc110fd46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cecea-95c9-4e6b-8faa-875900c07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e164b29-4069-4387-b6aa-f01f2a1f4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0d520-7f99-4e2d-b0a8-cc110fd465d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aed9b57-da72-4308-90ae-e74ee17254f2}" ma:internalName="TaxCatchAll" ma:showField="CatchAllData" ma:web="ffd0d520-7f99-4e2d-b0a8-cc110fd46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F9D7E-9C0E-4FB6-9D23-3335A248B10F}">
  <ds:schemaRefs>
    <ds:schemaRef ds:uri="http://schemas.microsoft.com/office/2006/metadata/properties"/>
    <ds:schemaRef ds:uri="http://schemas.microsoft.com/office/infopath/2007/PartnerControls"/>
    <ds:schemaRef ds:uri="548cecea-95c9-4e6b-8faa-875900c071fc"/>
    <ds:schemaRef ds:uri="ffd0d520-7f99-4e2d-b0a8-cc110fd465d7"/>
  </ds:schemaRefs>
</ds:datastoreItem>
</file>

<file path=customXml/itemProps2.xml><?xml version="1.0" encoding="utf-8"?>
<ds:datastoreItem xmlns:ds="http://schemas.openxmlformats.org/officeDocument/2006/customXml" ds:itemID="{AA32DFF6-F00A-4D25-8ED3-FF449EB30A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A440B6-EF82-4345-B3F9-03E5B0AD3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cecea-95c9-4e6b-8faa-875900c071fc"/>
    <ds:schemaRef ds:uri="ffd0d520-7f99-4e2d-b0a8-cc110fd46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48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Playfair Display Bold</vt:lpstr>
      <vt:lpstr>Aptos</vt:lpstr>
      <vt:lpstr>Canva Sans</vt:lpstr>
      <vt:lpstr>Lato Bold</vt:lpstr>
      <vt:lpstr>Canva Sans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Schmidt</dc:title>
  <cp:lastModifiedBy>Amanda Mohabeer</cp:lastModifiedBy>
  <cp:revision>8</cp:revision>
  <dcterms:created xsi:type="dcterms:W3CDTF">2006-08-16T00:00:00Z</dcterms:created>
  <dcterms:modified xsi:type="dcterms:W3CDTF">2025-06-19T19:00:55Z</dcterms:modified>
  <dc:identifier>DAGniCNfsNY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0x0101006DE715C9D08EB04FA3060101693D5A87</vt:lpwstr>
  </property>
</Properties>
</file>